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8"/>
  </p:notesMasterIdLst>
  <p:handoutMasterIdLst>
    <p:handoutMasterId r:id="rId9"/>
  </p:handoutMasterIdLst>
  <p:sldIdLst>
    <p:sldId id="256" r:id="rId2"/>
    <p:sldId id="258" r:id="rId3"/>
    <p:sldId id="257" r:id="rId4"/>
    <p:sldId id="259" r:id="rId5"/>
    <p:sldId id="260" r:id="rId6"/>
    <p:sldId id="262" r:id="rId7"/>
  </p:sldIdLst>
  <p:sldSz cx="9144000" cy="6858000" type="screen4x3"/>
  <p:notesSz cx="9144000" cy="6858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61" autoAdjust="0"/>
    <p:restoredTop sz="94660"/>
  </p:normalViewPr>
  <p:slideViewPr>
    <p:cSldViewPr>
      <p:cViewPr>
        <p:scale>
          <a:sx n="70" d="100"/>
          <a:sy n="70" d="100"/>
        </p:scale>
        <p:origin x="-540"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5179484" y="0"/>
            <a:ext cx="3962400" cy="342900"/>
          </a:xfrm>
          <a:prstGeom prst="rect">
            <a:avLst/>
          </a:prstGeom>
        </p:spPr>
        <p:txBody>
          <a:bodyPr vert="horz" lIns="91440" tIns="45720" rIns="91440" bIns="45720" rtlCol="0"/>
          <a:lstStyle>
            <a:lvl1pPr algn="r">
              <a:defRPr sz="1200"/>
            </a:lvl1pPr>
          </a:lstStyle>
          <a:p>
            <a:fld id="{FF8D3974-14CE-4205-A914-016379A25DEC}" type="datetimeFigureOut">
              <a:rPr lang="en-US" smtClean="0"/>
              <a:t>4/25/2011</a:t>
            </a:fld>
            <a:endParaRPr lang="en-US"/>
          </a:p>
        </p:txBody>
      </p:sp>
      <p:sp>
        <p:nvSpPr>
          <p:cNvPr id="4" name="Footer Placeholder 3"/>
          <p:cNvSpPr>
            <a:spLocks noGrp="1"/>
          </p:cNvSpPr>
          <p:nvPr>
            <p:ph type="ftr" sz="quarter" idx="2"/>
          </p:nvPr>
        </p:nvSpPr>
        <p:spPr>
          <a:xfrm>
            <a:off x="0" y="6513910"/>
            <a:ext cx="3962400" cy="3429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5179484" y="6513910"/>
            <a:ext cx="3962400" cy="342900"/>
          </a:xfrm>
          <a:prstGeom prst="rect">
            <a:avLst/>
          </a:prstGeom>
        </p:spPr>
        <p:txBody>
          <a:bodyPr vert="horz" lIns="91440" tIns="45720" rIns="91440" bIns="45720" rtlCol="0" anchor="b"/>
          <a:lstStyle>
            <a:lvl1pPr algn="r">
              <a:defRPr sz="1200"/>
            </a:lvl1pPr>
          </a:lstStyle>
          <a:p>
            <a:fld id="{15B01BF8-2F1A-4804-89B7-E324BA40DDF0}" type="slidenum">
              <a:rPr lang="en-US" smtClean="0"/>
              <a:t>‹#›</a:t>
            </a:fld>
            <a:endParaRPr lang="en-US"/>
          </a:p>
        </p:txBody>
      </p:sp>
    </p:spTree>
    <p:extLst>
      <p:ext uri="{BB962C8B-B14F-4D97-AF65-F5344CB8AC3E}">
        <p14:creationId xmlns:p14="http://schemas.microsoft.com/office/powerpoint/2010/main" val="78042401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5179484" y="0"/>
            <a:ext cx="3962400" cy="342900"/>
          </a:xfrm>
          <a:prstGeom prst="rect">
            <a:avLst/>
          </a:prstGeom>
        </p:spPr>
        <p:txBody>
          <a:bodyPr vert="horz" lIns="91440" tIns="45720" rIns="91440" bIns="45720" rtlCol="0"/>
          <a:lstStyle>
            <a:lvl1pPr algn="r">
              <a:defRPr sz="1200"/>
            </a:lvl1pPr>
          </a:lstStyle>
          <a:p>
            <a:fld id="{3C25EE6B-EE43-4E2C-AF40-5A42A971A82B}" type="datetimeFigureOut">
              <a:rPr lang="en-US" smtClean="0"/>
              <a:pPr/>
              <a:t>4/25/2011</a:t>
            </a:fld>
            <a:endParaRPr lang="en-US"/>
          </a:p>
        </p:txBody>
      </p:sp>
      <p:sp>
        <p:nvSpPr>
          <p:cNvPr id="4" name="Slide Image Placeholder 3"/>
          <p:cNvSpPr>
            <a:spLocks noGrp="1" noRot="1" noChangeAspect="1"/>
          </p:cNvSpPr>
          <p:nvPr>
            <p:ph type="sldImg" idx="2"/>
          </p:nvPr>
        </p:nvSpPr>
        <p:spPr>
          <a:xfrm>
            <a:off x="2857500" y="514350"/>
            <a:ext cx="3429000" cy="25717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914400" y="3257550"/>
            <a:ext cx="7315200" cy="30861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6513910"/>
            <a:ext cx="3962400" cy="3429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5179484" y="6513910"/>
            <a:ext cx="3962400" cy="342900"/>
          </a:xfrm>
          <a:prstGeom prst="rect">
            <a:avLst/>
          </a:prstGeom>
        </p:spPr>
        <p:txBody>
          <a:bodyPr vert="horz" lIns="91440" tIns="45720" rIns="91440" bIns="45720" rtlCol="0" anchor="b"/>
          <a:lstStyle>
            <a:lvl1pPr algn="r">
              <a:defRPr sz="1200"/>
            </a:lvl1pPr>
          </a:lstStyle>
          <a:p>
            <a:fld id="{B8415049-F5BC-4527-8740-03CA2A539599}" type="slidenum">
              <a:rPr lang="en-US" smtClean="0"/>
              <a:pPr/>
              <a:t>‹#›</a:t>
            </a:fld>
            <a:endParaRPr lang="en-US"/>
          </a:p>
        </p:txBody>
      </p:sp>
    </p:spTree>
    <p:extLst>
      <p:ext uri="{BB962C8B-B14F-4D97-AF65-F5344CB8AC3E}">
        <p14:creationId xmlns:p14="http://schemas.microsoft.com/office/powerpoint/2010/main" val="237975214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8415049-F5BC-4527-8740-03CA2A539599}" type="slidenum">
              <a:rPr lang="en-US" smtClean="0"/>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8415049-F5BC-4527-8740-03CA2A539599}" type="slidenum">
              <a:rPr lang="en-US" smtClean="0"/>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8415049-F5BC-4527-8740-03CA2A539599}"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8415049-F5BC-4527-8740-03CA2A539599}"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8415049-F5BC-4527-8740-03CA2A539599}" type="slidenum">
              <a:rPr lang="en-US" smtClean="0"/>
              <a:pPr/>
              <a:t>5</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8" name="Freeform 7"/>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Title 8"/>
          <p:cNvSpPr>
            <a:spLocks noGrp="1"/>
          </p:cNvSpPr>
          <p:nvPr>
            <p:ph type="ctrTitle"/>
          </p:nvPr>
        </p:nvSpPr>
        <p:spPr>
          <a:xfrm>
            <a:off x="429064" y="3337560"/>
            <a:ext cx="6480048" cy="2301240"/>
          </a:xfrm>
        </p:spPr>
        <p:txBody>
          <a:bodyPr rIns="45720"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CB28E5E3-F90C-4D27-B644-BA84B7F139C7}" type="datetimeFigureOut">
              <a:rPr lang="en-US" smtClean="0"/>
              <a:pPr/>
              <a:t>4/25/2011</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D33585C1-6308-4B78-972D-FE62D4B5C5D7}"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B28E5E3-F90C-4D27-B644-BA84B7F139C7}" type="datetimeFigureOut">
              <a:rPr lang="en-US" smtClean="0"/>
              <a:pPr/>
              <a:t>4/25/2011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33585C1-6308-4B78-972D-FE62D4B5C5D7}"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B28E5E3-F90C-4D27-B644-BA84B7F139C7}" type="datetimeFigureOut">
              <a:rPr lang="en-US" smtClean="0"/>
              <a:pPr/>
              <a:t>4/25/2011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33585C1-6308-4B78-972D-FE62D4B5C5D7}"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B28E5E3-F90C-4D27-B644-BA84B7F139C7}" type="datetimeFigureOut">
              <a:rPr lang="en-US" smtClean="0"/>
              <a:pPr/>
              <a:t>4/25/2011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33585C1-6308-4B78-972D-FE62D4B5C5D7}"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9" name="Freeform 8"/>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2" name="Title 1"/>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CB28E5E3-F90C-4D27-B644-BA84B7F139C7}" type="datetimeFigureOut">
              <a:rPr lang="en-US" smtClean="0"/>
              <a:pPr/>
              <a:t>4/25/2011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33585C1-6308-4B78-972D-FE62D4B5C5D7}"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CB28E5E3-F90C-4D27-B644-BA84B7F139C7}" type="datetimeFigureOut">
              <a:rPr lang="en-US" smtClean="0"/>
              <a:pPr/>
              <a:t>4/25/2011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33585C1-6308-4B78-972D-FE62D4B5C5D7}"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86400"/>
            <a:ext cx="4040188"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5486400"/>
            <a:ext cx="4041775"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CB28E5E3-F90C-4D27-B644-BA84B7F139C7}" type="datetimeFigureOut">
              <a:rPr lang="en-US" smtClean="0"/>
              <a:pPr/>
              <a:t>4/25/2011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33585C1-6308-4B78-972D-FE62D4B5C5D7}"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320"/>
            <a:ext cx="7470648" cy="1143000"/>
          </a:xfrm>
        </p:spPr>
        <p:txBody>
          <a:bodyPr anchor="ctr"/>
          <a:lstStyle>
            <a:lvl1pPr algn="l">
              <a:defRPr sz="4600"/>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CB28E5E3-F90C-4D27-B644-BA84B7F139C7}" type="datetimeFigureOut">
              <a:rPr lang="en-US" smtClean="0"/>
              <a:pPr/>
              <a:t>4/25/2011</a:t>
            </a:fld>
            <a:endParaRPr lang="en-US"/>
          </a:p>
        </p:txBody>
      </p:sp>
      <p:sp>
        <p:nvSpPr>
          <p:cNvPr id="8" name="Slide Number Placeholder 7"/>
          <p:cNvSpPr>
            <a:spLocks noGrp="1"/>
          </p:cNvSpPr>
          <p:nvPr>
            <p:ph type="sldNum" sz="quarter" idx="11"/>
          </p:nvPr>
        </p:nvSpPr>
        <p:spPr/>
        <p:txBody>
          <a:bodyPr/>
          <a:lstStyle/>
          <a:p>
            <a:fld id="{D33585C1-6308-4B78-972D-FE62D4B5C5D7}" type="slidenum">
              <a:rPr lang="en-US" smtClean="0"/>
              <a:pPr/>
              <a:t>‹#›</a:t>
            </a:fld>
            <a:endParaRPr lang="en-US"/>
          </a:p>
        </p:txBody>
      </p:sp>
      <p:sp>
        <p:nvSpPr>
          <p:cNvPr id="9" name="Footer Placeholder 8"/>
          <p:cNvSpPr>
            <a:spLocks noGrp="1"/>
          </p:cNvSpPr>
          <p:nvPr>
            <p:ph type="ftr" sz="quarter" idx="12"/>
          </p:nvPr>
        </p:nvSpPr>
        <p:spPr/>
        <p:txBody>
          <a:bodyPr/>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B28E5E3-F90C-4D27-B644-BA84B7F139C7}" type="datetimeFigureOut">
              <a:rPr lang="en-US" smtClean="0"/>
              <a:pPr/>
              <a:t>4/25/2011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33585C1-6308-4B78-972D-FE62D4B5C5D7}"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CB28E5E3-F90C-4D27-B644-BA84B7F139C7}" type="datetimeFigureOut">
              <a:rPr lang="en-US" smtClean="0"/>
              <a:pPr/>
              <a:t>4/25/2011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156448" y="6422064"/>
            <a:ext cx="762000" cy="365125"/>
          </a:xfrm>
        </p:spPr>
        <p:txBody>
          <a:bodyPr/>
          <a:lstStyle/>
          <a:p>
            <a:fld id="{D33585C1-6308-4B78-972D-FE62D4B5C5D7}"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457200" y="6422064"/>
            <a:ext cx="2133600" cy="365125"/>
          </a:xfrm>
        </p:spPr>
        <p:txBody>
          <a:bodyPr/>
          <a:lstStyle/>
          <a:p>
            <a:fld id="{CB28E5E3-F90C-4D27-B644-BA84B7F139C7}" type="datetimeFigureOut">
              <a:rPr lang="en-US" smtClean="0"/>
              <a:pPr/>
              <a:t>4/25/2011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33585C1-6308-4B78-972D-FE62D4B5C5D7}"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2" name="Freeform 11"/>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16" name="Freeform 15"/>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Title Placeholder 8"/>
          <p:cNvSpPr>
            <a:spLocks noGrp="1"/>
          </p:cNvSpPr>
          <p:nvPr>
            <p:ph type="title"/>
          </p:nvPr>
        </p:nvSpPr>
        <p:spPr>
          <a:xfrm>
            <a:off x="457200" y="274638"/>
            <a:ext cx="7467600" cy="1143000"/>
          </a:xfrm>
          <a:prstGeom prst="rect">
            <a:avLst/>
          </a:prstGeom>
        </p:spPr>
        <p:txBody>
          <a:bodyPr vert="horz" lIns="45720" rIns="45720" anchor="ctr">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600200"/>
            <a:ext cx="74676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422064"/>
            <a:ext cx="2133600" cy="365125"/>
          </a:xfrm>
          <a:prstGeom prst="rect">
            <a:avLst/>
          </a:prstGeom>
        </p:spPr>
        <p:txBody>
          <a:bodyPr vert="horz" bIns="0" anchor="b"/>
          <a:lstStyle>
            <a:lvl1pPr algn="l" eaLnBrk="1" latinLnBrk="0" hangingPunct="1">
              <a:defRPr kumimoji="0" sz="1000">
                <a:solidFill>
                  <a:schemeClr val="tx2">
                    <a:shade val="50000"/>
                  </a:schemeClr>
                </a:solidFill>
              </a:defRPr>
            </a:lvl1pPr>
          </a:lstStyle>
          <a:p>
            <a:fld id="{CB28E5E3-F90C-4D27-B644-BA84B7F139C7}" type="datetimeFigureOut">
              <a:rPr lang="en-US" smtClean="0"/>
              <a:pPr/>
              <a:t>4/25/2011</a:t>
            </a:fld>
            <a:endParaRPr lang="en-US"/>
          </a:p>
        </p:txBody>
      </p:sp>
      <p:sp>
        <p:nvSpPr>
          <p:cNvPr id="22" name="Footer Placeholder 21"/>
          <p:cNvSpPr>
            <a:spLocks noGrp="1"/>
          </p:cNvSpPr>
          <p:nvPr>
            <p:ph type="ftr" sz="quarter" idx="3"/>
          </p:nvPr>
        </p:nvSpPr>
        <p:spPr>
          <a:xfrm>
            <a:off x="3124200" y="6422064"/>
            <a:ext cx="2895600" cy="365125"/>
          </a:xfrm>
          <a:prstGeom prst="rect">
            <a:avLst/>
          </a:prstGeom>
        </p:spPr>
        <p:txBody>
          <a:bodyPr vert="horz" lIns="0" rIns="0" bIns="0" anchor="b"/>
          <a:lstStyle>
            <a:lvl1pPr algn="ctr" eaLnBrk="1" latinLnBrk="0" hangingPunct="1">
              <a:defRPr kumimoji="0" sz="1000">
                <a:solidFill>
                  <a:schemeClr val="tx2">
                    <a:shade val="50000"/>
                  </a:schemeClr>
                </a:solidFill>
              </a:defRPr>
            </a:lvl1pPr>
          </a:lstStyle>
          <a:p>
            <a:endParaRPr lang="en-US"/>
          </a:p>
        </p:txBody>
      </p:sp>
      <p:sp>
        <p:nvSpPr>
          <p:cNvPr id="18" name="Slide Number Placeholder 17"/>
          <p:cNvSpPr>
            <a:spLocks noGrp="1"/>
          </p:cNvSpPr>
          <p:nvPr>
            <p:ph type="sldNum" sz="quarter" idx="4"/>
          </p:nvPr>
        </p:nvSpPr>
        <p:spPr>
          <a:xfrm>
            <a:off x="8153400" y="6422064"/>
            <a:ext cx="762000" cy="365125"/>
          </a:xfrm>
          <a:prstGeom prst="rect">
            <a:avLst/>
          </a:prstGeom>
        </p:spPr>
        <p:txBody>
          <a:bodyPr vert="horz" lIns="0" tIns="0" rIns="0" bIns="0" anchor="b"/>
          <a:lstStyle>
            <a:lvl1pPr algn="r" eaLnBrk="1" latinLnBrk="0" hangingPunct="1">
              <a:defRPr kumimoji="0" sz="1000">
                <a:solidFill>
                  <a:schemeClr val="tx2">
                    <a:shade val="50000"/>
                  </a:schemeClr>
                </a:solidFill>
              </a:defRPr>
            </a:lvl1pPr>
          </a:lstStyle>
          <a:p>
            <a:fld id="{D33585C1-6308-4B78-972D-FE62D4B5C5D7}"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20624"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722376" indent="-274320" algn="l" rtl="0" eaLnBrk="1" latinLnBrk="0" hangingPunct="1">
        <a:spcBef>
          <a:spcPct val="20000"/>
        </a:spcBef>
        <a:buClr>
          <a:schemeClr val="accent1"/>
        </a:buClr>
        <a:buSzPct val="90000"/>
        <a:buFont typeface="Wingdings 2"/>
        <a:buChar char=""/>
        <a:defRPr kumimoji="0" sz="2600" kern="1200">
          <a:solidFill>
            <a:schemeClr val="tx1"/>
          </a:solidFill>
          <a:latin typeface="+mn-lt"/>
          <a:ea typeface="+mn-ea"/>
          <a:cs typeface="+mn-cs"/>
        </a:defRPr>
      </a:lvl2pPr>
      <a:lvl3pPr marL="1005840" indent="-256032"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280160" indent="-237744" algn="l" rtl="0" eaLnBrk="1" latinLnBrk="0" hangingPunct="1">
        <a:spcBef>
          <a:spcPct val="20000"/>
        </a:spcBef>
        <a:buClr>
          <a:schemeClr val="accent3"/>
        </a:buClr>
        <a:buSzPct val="90000"/>
        <a:buFont typeface="Wingdings 2"/>
        <a:buChar char=""/>
        <a:defRPr kumimoji="0" sz="2000" kern="1200">
          <a:solidFill>
            <a:schemeClr val="tx1"/>
          </a:solidFill>
          <a:latin typeface="+mn-lt"/>
          <a:ea typeface="+mn-ea"/>
          <a:cs typeface="+mn-cs"/>
        </a:defRPr>
      </a:lvl4pPr>
      <a:lvl5pPr marL="1490472" indent="-18288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www.youtube.com/watch?v=8n8qpy8L8g0"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www.youtube.com/watch?v=8n8qpy8L8g0" TargetMode="External"/><Relationship Id="rId7" Type="http://schemas.openxmlformats.org/officeDocument/2006/relationships/hyperlink" Target="http://en.wikipedia.org/wiki/Opium_of_the_people" TargetMode="External"/><Relationship Id="rId2" Type="http://schemas.openxmlformats.org/officeDocument/2006/relationships/hyperlink" Target="http://webs.sinectis.com.ar/~apa/HistKurt_cobain.htm" TargetMode="External"/><Relationship Id="rId1" Type="http://schemas.openxmlformats.org/officeDocument/2006/relationships/slideLayout" Target="../slideLayouts/slideLayout2.xml"/><Relationship Id="rId6" Type="http://schemas.openxmlformats.org/officeDocument/2006/relationships/hyperlink" Target="http://www.lyricsfreak.com/n/nirvana/lithium_20100984.html" TargetMode="External"/><Relationship Id="rId5" Type="http://schemas.openxmlformats.org/officeDocument/2006/relationships/hyperlink" Target="http://en.wikipedia.org/wiki/Kurt_Cobain" TargetMode="External"/><Relationship Id="rId4" Type="http://schemas.openxmlformats.org/officeDocument/2006/relationships/hyperlink" Target="http://en.wikipedia.org/wiki/Lithium_(Nirvana_song)"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descr="http://images.coveralia.com/audio/n/Nirvana-Lithium_(CD_Single)-Frontal.jpg"/>
          <p:cNvPicPr>
            <a:picLocks noChangeAspect="1" noChangeArrowheads="1"/>
          </p:cNvPicPr>
          <p:nvPr/>
        </p:nvPicPr>
        <p:blipFill>
          <a:blip r:embed="rId3" cstate="print"/>
          <a:srcRect/>
          <a:stretch>
            <a:fillRect/>
          </a:stretch>
        </p:blipFill>
        <p:spPr bwMode="auto">
          <a:xfrm>
            <a:off x="0" y="0"/>
            <a:ext cx="9144000" cy="6858000"/>
          </a:xfrm>
          <a:prstGeom prst="rect">
            <a:avLst/>
          </a:prstGeom>
          <a:noFill/>
        </p:spPr>
      </p:pic>
      <p:sp>
        <p:nvSpPr>
          <p:cNvPr id="3" name="Subtitle 2"/>
          <p:cNvSpPr>
            <a:spLocks noGrp="1"/>
          </p:cNvSpPr>
          <p:nvPr>
            <p:ph type="subTitle" idx="1"/>
          </p:nvPr>
        </p:nvSpPr>
        <p:spPr>
          <a:xfrm>
            <a:off x="2663952" y="4419600"/>
            <a:ext cx="6480048" cy="2438400"/>
          </a:xfrm>
        </p:spPr>
        <p:txBody>
          <a:bodyPr/>
          <a:lstStyle/>
          <a:p>
            <a:r>
              <a:rPr lang="en-US" dirty="0" smtClean="0"/>
              <a:t>Katherine Matos </a:t>
            </a:r>
            <a:r>
              <a:rPr lang="en-US" dirty="0" err="1" smtClean="0"/>
              <a:t>Jiménez</a:t>
            </a:r>
            <a:endParaRPr lang="en-US" dirty="0" smtClean="0"/>
          </a:p>
          <a:p>
            <a:r>
              <a:rPr lang="en-US" dirty="0" smtClean="0"/>
              <a:t>S00719926</a:t>
            </a:r>
          </a:p>
          <a:p>
            <a:r>
              <a:rPr lang="en-US" dirty="0" smtClean="0"/>
              <a:t>ENGL 126</a:t>
            </a:r>
          </a:p>
          <a:p>
            <a:r>
              <a:rPr lang="en-US" dirty="0" smtClean="0"/>
              <a:t>Prof. Evelyn Lugo</a:t>
            </a:r>
          </a:p>
          <a:p>
            <a:r>
              <a:rPr lang="en-US" dirty="0" smtClean="0"/>
              <a:t>Section: MW 10:00am</a:t>
            </a:r>
          </a:p>
          <a:p>
            <a:endParaRPr lang="en-US" dirty="0"/>
          </a:p>
        </p:txBody>
      </p:sp>
      <p:pic>
        <p:nvPicPr>
          <p:cNvPr id="4" name="Picture 3"/>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772400" y="228600"/>
            <a:ext cx="1054735" cy="59753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a:r>
              <a:rPr lang="en-US" b="1" cap="all"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Lithium and Nirvana</a:t>
            </a:r>
            <a:endParaRPr lang="en-US" b="1" cap="all"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p:txBody>
      </p:sp>
      <p:sp>
        <p:nvSpPr>
          <p:cNvPr id="3" name="Content Placeholder 2"/>
          <p:cNvSpPr>
            <a:spLocks noGrp="1"/>
          </p:cNvSpPr>
          <p:nvPr>
            <p:ph idx="1"/>
          </p:nvPr>
        </p:nvSpPr>
        <p:spPr>
          <a:xfrm>
            <a:off x="0" y="1295400"/>
            <a:ext cx="8839200" cy="5562600"/>
          </a:xfrm>
        </p:spPr>
        <p:txBody>
          <a:bodyPr>
            <a:normAutofit fontScale="77500" lnSpcReduction="20000"/>
          </a:bodyPr>
          <a:lstStyle/>
          <a:p>
            <a:pPr lvl="0"/>
            <a:r>
              <a:rPr lang="en-US" dirty="0" smtClean="0"/>
              <a:t>Lithium </a:t>
            </a:r>
            <a:r>
              <a:rPr lang="en-US" dirty="0" smtClean="0"/>
              <a:t>was released on July 21, 1992  by the American grunge band </a:t>
            </a:r>
            <a:r>
              <a:rPr lang="en-US" dirty="0" smtClean="0"/>
              <a:t>Nirvana</a:t>
            </a:r>
            <a:r>
              <a:rPr lang="en-US" dirty="0"/>
              <a:t>.</a:t>
            </a:r>
            <a:endParaRPr lang="en-US" dirty="0" smtClean="0"/>
          </a:p>
          <a:p>
            <a:pPr lvl="0"/>
            <a:r>
              <a:rPr lang="en-US" dirty="0" smtClean="0"/>
              <a:t>Kurt Cobain (1967-1994) was a singer, songwriter, artists and musician (guitarist). Is best known by </a:t>
            </a:r>
            <a:r>
              <a:rPr lang="en-US" dirty="0" smtClean="0"/>
              <a:t>his </a:t>
            </a:r>
            <a:r>
              <a:rPr lang="en-US" dirty="0" smtClean="0"/>
              <a:t>leadership </a:t>
            </a:r>
            <a:r>
              <a:rPr lang="en-US" dirty="0" smtClean="0"/>
              <a:t>in </a:t>
            </a:r>
            <a:r>
              <a:rPr lang="en-US" dirty="0" smtClean="0"/>
              <a:t>Nirvana and was hailed as “the spokesman of a generation”. </a:t>
            </a:r>
            <a:endParaRPr lang="en-US" dirty="0" smtClean="0"/>
          </a:p>
          <a:p>
            <a:pPr lvl="0"/>
            <a:r>
              <a:rPr lang="en-US" dirty="0" smtClean="0"/>
              <a:t>Nirvana was formed in 1985 with Cobain </a:t>
            </a:r>
            <a:r>
              <a:rPr lang="en-US" dirty="0" smtClean="0"/>
              <a:t>and</a:t>
            </a:r>
            <a:r>
              <a:rPr lang="en-US" dirty="0" smtClean="0"/>
              <a:t> Krist Novoselic in </a:t>
            </a:r>
            <a:r>
              <a:rPr lang="en-US" dirty="0" smtClean="0"/>
              <a:t>Washington</a:t>
            </a:r>
            <a:r>
              <a:rPr lang="en-US" dirty="0" smtClean="0"/>
              <a:t>. </a:t>
            </a:r>
          </a:p>
          <a:p>
            <a:pPr lvl="0"/>
            <a:r>
              <a:rPr lang="en-US" dirty="0" smtClean="0"/>
              <a:t>Nirvana= "the </a:t>
            </a:r>
            <a:r>
              <a:rPr lang="en-US" dirty="0" smtClean="0"/>
              <a:t>flagship band" of Generation </a:t>
            </a:r>
            <a:r>
              <a:rPr lang="en-US" dirty="0" smtClean="0"/>
              <a:t>X.</a:t>
            </a:r>
          </a:p>
          <a:p>
            <a:pPr lvl="0"/>
            <a:r>
              <a:rPr lang="en-US" dirty="0" smtClean="0"/>
              <a:t>Cobain </a:t>
            </a:r>
            <a:r>
              <a:rPr lang="en-US" dirty="0" smtClean="0"/>
              <a:t>was often uncomfortable and frustrated, believing his message and artistic vision to have been misinterpreted by the public, with his personal issues often subject to media attention.</a:t>
            </a:r>
          </a:p>
          <a:p>
            <a:pPr lvl="0"/>
            <a:r>
              <a:rPr lang="en-US" dirty="0" smtClean="0"/>
              <a:t>Cobain </a:t>
            </a:r>
            <a:r>
              <a:rPr lang="en-US" dirty="0" smtClean="0"/>
              <a:t>struggled with heroin addiction, illness and depression, his fame and public image, as well as the professional and lifelong personal pressures surrounding himself and his wife. On April 8, 1994, Cobain was found dead at his home in Seattle, he commit suicide by a self-inflicted shotgun wound to the head. </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0"/>
            <a:ext cx="8229600" cy="1143000"/>
          </a:xfrm>
        </p:spPr>
        <p:txBody>
          <a:bodyPr>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r>
              <a:rPr lang="en-US" b="1" cap="all"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Nirvana- </a:t>
            </a:r>
            <a:r>
              <a:rPr lang="en-US" b="1" i="1" cap="all"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Lithium</a:t>
            </a:r>
            <a:endParaRPr lang="en-US" b="1" i="1" cap="all"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p:txBody>
      </p:sp>
      <p:sp>
        <p:nvSpPr>
          <p:cNvPr id="5" name="TextBox 4"/>
          <p:cNvSpPr txBox="1"/>
          <p:nvPr/>
        </p:nvSpPr>
        <p:spPr>
          <a:xfrm>
            <a:off x="381000" y="914400"/>
            <a:ext cx="7467600" cy="6263253"/>
          </a:xfrm>
          <a:prstGeom prst="rect">
            <a:avLst/>
          </a:prstGeom>
          <a:noFill/>
        </p:spPr>
        <p:txBody>
          <a:bodyPr wrap="square" rtlCol="0">
            <a:spAutoFit/>
          </a:bodyPr>
          <a:lstStyle/>
          <a:p>
            <a:r>
              <a:rPr lang="en-US" sz="1200" b="1" dirty="0" smtClean="0"/>
              <a:t>Lithium </a:t>
            </a:r>
            <a:endParaRPr lang="en-US" sz="1200" dirty="0" smtClean="0"/>
          </a:p>
          <a:p>
            <a:r>
              <a:rPr lang="en-US" sz="1200" dirty="0" smtClean="0"/>
              <a:t>by Kurt Cobain</a:t>
            </a:r>
          </a:p>
          <a:p>
            <a:r>
              <a:rPr lang="en-US" sz="1200" dirty="0" smtClean="0"/>
              <a:t> </a:t>
            </a:r>
          </a:p>
          <a:p>
            <a:r>
              <a:rPr lang="en-US" sz="1050" dirty="0" smtClean="0"/>
              <a:t>I'm so happy. Cause today I found my friends.</a:t>
            </a:r>
            <a:br>
              <a:rPr lang="en-US" sz="1050" dirty="0" smtClean="0"/>
            </a:br>
            <a:r>
              <a:rPr lang="en-US" sz="1050" dirty="0" smtClean="0"/>
              <a:t>They're in my head. I'm so ugly. But that's ok.</a:t>
            </a:r>
            <a:br>
              <a:rPr lang="en-US" sz="1050" dirty="0" smtClean="0"/>
            </a:br>
            <a:r>
              <a:rPr lang="en-US" sz="1050" dirty="0" smtClean="0"/>
              <a:t>'Cause so are you. We've broke our mirrors.</a:t>
            </a:r>
            <a:br>
              <a:rPr lang="en-US" sz="1050" dirty="0" smtClean="0"/>
            </a:br>
            <a:r>
              <a:rPr lang="en-US" sz="1050" dirty="0" smtClean="0"/>
              <a:t>Sunday morning. Is everyday for all I care.</a:t>
            </a:r>
            <a:br>
              <a:rPr lang="en-US" sz="1050" dirty="0" smtClean="0"/>
            </a:br>
            <a:r>
              <a:rPr lang="en-US" sz="1050" dirty="0" smtClean="0"/>
              <a:t>And I'm not scared. Light my candles. In a daze cause I've found god.</a:t>
            </a:r>
            <a:br>
              <a:rPr lang="en-US" sz="1050" dirty="0" smtClean="0"/>
            </a:br>
            <a:r>
              <a:rPr lang="en-US" sz="1050" dirty="0" smtClean="0"/>
              <a:t/>
            </a:r>
            <a:br>
              <a:rPr lang="en-US" sz="1050" dirty="0" smtClean="0"/>
            </a:br>
            <a:r>
              <a:rPr lang="en-US" sz="1050" dirty="0" smtClean="0"/>
              <a:t>Yeah </a:t>
            </a:r>
            <a:r>
              <a:rPr lang="en-US" sz="1050" dirty="0" err="1" smtClean="0"/>
              <a:t>yeah</a:t>
            </a:r>
            <a:r>
              <a:rPr lang="en-US" sz="1050" dirty="0" smtClean="0"/>
              <a:t> </a:t>
            </a:r>
            <a:r>
              <a:rPr lang="en-US" sz="1050" dirty="0" err="1" smtClean="0"/>
              <a:t>yeah</a:t>
            </a:r>
            <a:r>
              <a:rPr lang="en-US" sz="1050" dirty="0" smtClean="0"/>
              <a:t> </a:t>
            </a:r>
            <a:r>
              <a:rPr lang="en-US" sz="1050" dirty="0" err="1" smtClean="0"/>
              <a:t>yeah</a:t>
            </a:r>
            <a:r>
              <a:rPr lang="en-US" sz="1050" dirty="0" smtClean="0"/>
              <a:t>.....</a:t>
            </a:r>
            <a:br>
              <a:rPr lang="en-US" sz="1050" dirty="0" smtClean="0"/>
            </a:br>
            <a:r>
              <a:rPr lang="en-US" sz="1050" dirty="0" smtClean="0"/>
              <a:t/>
            </a:r>
            <a:br>
              <a:rPr lang="en-US" sz="1050" dirty="0" smtClean="0"/>
            </a:br>
            <a:r>
              <a:rPr lang="en-US" sz="1050" dirty="0" smtClean="0"/>
              <a:t>I'm so lonely. And that's ok. (alt: 'cause today )</a:t>
            </a:r>
            <a:br>
              <a:rPr lang="en-US" sz="1050" dirty="0" smtClean="0"/>
            </a:br>
            <a:r>
              <a:rPr lang="en-US" sz="1050" dirty="0" smtClean="0"/>
              <a:t>I shaved my head. And I'm not sad, and just maybe</a:t>
            </a:r>
            <a:br>
              <a:rPr lang="en-US" sz="1050" dirty="0" smtClean="0"/>
            </a:br>
            <a:r>
              <a:rPr lang="en-US" sz="1050" dirty="0" smtClean="0"/>
              <a:t>I'm to blame for all I've heard. And I'm not sure.</a:t>
            </a:r>
            <a:br>
              <a:rPr lang="en-US" sz="1050" dirty="0" smtClean="0"/>
            </a:br>
            <a:r>
              <a:rPr lang="en-US" sz="1050" dirty="0" smtClean="0"/>
              <a:t>I'm so excited. I can't wait to meet you there.</a:t>
            </a:r>
            <a:br>
              <a:rPr lang="en-US" sz="1050" dirty="0" smtClean="0"/>
            </a:br>
            <a:r>
              <a:rPr lang="en-US" sz="1050" dirty="0" smtClean="0"/>
              <a:t>And I don't care. I'm so horny. But that's ok. My will is good.</a:t>
            </a:r>
            <a:br>
              <a:rPr lang="en-US" sz="1050" dirty="0" smtClean="0"/>
            </a:br>
            <a:r>
              <a:rPr lang="en-US" sz="1050" dirty="0" smtClean="0"/>
              <a:t/>
            </a:r>
            <a:br>
              <a:rPr lang="en-US" sz="1050" dirty="0" smtClean="0"/>
            </a:br>
            <a:r>
              <a:rPr lang="en-US" sz="1050" dirty="0" smtClean="0"/>
              <a:t>Yeah </a:t>
            </a:r>
            <a:r>
              <a:rPr lang="en-US" sz="1050" dirty="0" err="1" smtClean="0"/>
              <a:t>yeah</a:t>
            </a:r>
            <a:r>
              <a:rPr lang="en-US" sz="1050" dirty="0" smtClean="0"/>
              <a:t> </a:t>
            </a:r>
            <a:r>
              <a:rPr lang="en-US" sz="1050" dirty="0" err="1" smtClean="0"/>
              <a:t>yeah</a:t>
            </a:r>
            <a:r>
              <a:rPr lang="en-US" sz="1050" dirty="0" smtClean="0"/>
              <a:t> </a:t>
            </a:r>
            <a:r>
              <a:rPr lang="en-US" sz="1050" dirty="0" err="1" smtClean="0"/>
              <a:t>yeah</a:t>
            </a:r>
            <a:r>
              <a:rPr lang="en-US" sz="1050" dirty="0" smtClean="0"/>
              <a:t> </a:t>
            </a:r>
            <a:r>
              <a:rPr lang="en-US" sz="1050" dirty="0" err="1" smtClean="0"/>
              <a:t>yeah</a:t>
            </a:r>
            <a:r>
              <a:rPr lang="en-US" sz="1050" dirty="0" smtClean="0"/>
              <a:t>.....</a:t>
            </a:r>
            <a:br>
              <a:rPr lang="en-US" sz="1050" dirty="0" smtClean="0"/>
            </a:br>
            <a:r>
              <a:rPr lang="en-US" sz="1050" dirty="0" smtClean="0"/>
              <a:t/>
            </a:r>
            <a:br>
              <a:rPr lang="en-US" sz="1050" dirty="0" smtClean="0"/>
            </a:br>
            <a:r>
              <a:rPr lang="en-US" sz="1050" dirty="0" smtClean="0"/>
              <a:t>(Chorus) </a:t>
            </a:r>
            <a:br>
              <a:rPr lang="en-US" sz="1050" dirty="0" smtClean="0"/>
            </a:br>
            <a:r>
              <a:rPr lang="en-US" sz="1050" dirty="0" smtClean="0"/>
              <a:t>I like it. I'm not </a:t>
            </a:r>
            <a:r>
              <a:rPr lang="en-US" sz="1050" dirty="0" err="1" smtClean="0"/>
              <a:t>gonna</a:t>
            </a:r>
            <a:r>
              <a:rPr lang="en-US" sz="1050" dirty="0" smtClean="0"/>
              <a:t> crack.</a:t>
            </a:r>
            <a:br>
              <a:rPr lang="en-US" sz="1050" dirty="0" smtClean="0"/>
            </a:br>
            <a:r>
              <a:rPr lang="en-US" sz="1050" dirty="0" smtClean="0"/>
              <a:t>I miss you. I'm not </a:t>
            </a:r>
            <a:r>
              <a:rPr lang="en-US" sz="1050" dirty="0" err="1" smtClean="0"/>
              <a:t>gonna</a:t>
            </a:r>
            <a:r>
              <a:rPr lang="en-US" sz="1050" dirty="0" smtClean="0"/>
              <a:t> crack. </a:t>
            </a:r>
            <a:br>
              <a:rPr lang="en-US" sz="1050" dirty="0" smtClean="0"/>
            </a:br>
            <a:r>
              <a:rPr lang="en-US" sz="1050" dirty="0" smtClean="0"/>
              <a:t>I love </a:t>
            </a:r>
            <a:r>
              <a:rPr lang="en-US" sz="1050" dirty="0" err="1" smtClean="0"/>
              <a:t>you.I'm</a:t>
            </a:r>
            <a:r>
              <a:rPr lang="en-US" sz="1050" dirty="0" smtClean="0"/>
              <a:t> not </a:t>
            </a:r>
            <a:r>
              <a:rPr lang="en-US" sz="1050" dirty="0" err="1" smtClean="0"/>
              <a:t>gonna</a:t>
            </a:r>
            <a:r>
              <a:rPr lang="en-US" sz="1050" dirty="0" smtClean="0"/>
              <a:t> crack. </a:t>
            </a:r>
            <a:br>
              <a:rPr lang="en-US" sz="1050" dirty="0" smtClean="0"/>
            </a:br>
            <a:r>
              <a:rPr lang="en-US" sz="1050" dirty="0" smtClean="0"/>
              <a:t>I killed you. I'm not </a:t>
            </a:r>
            <a:r>
              <a:rPr lang="en-US" sz="1050" dirty="0" err="1" smtClean="0"/>
              <a:t>gonna</a:t>
            </a:r>
            <a:r>
              <a:rPr lang="en-US" sz="1050" dirty="0" smtClean="0"/>
              <a:t> crack. (x2)</a:t>
            </a:r>
            <a:br>
              <a:rPr lang="en-US" sz="1050" dirty="0" smtClean="0"/>
            </a:br>
            <a:r>
              <a:rPr lang="en-US" sz="1050" dirty="0" smtClean="0"/>
              <a:t/>
            </a:r>
            <a:br>
              <a:rPr lang="en-US" sz="1050" dirty="0" smtClean="0"/>
            </a:br>
            <a:r>
              <a:rPr lang="en-US" sz="1050" dirty="0" smtClean="0"/>
              <a:t>I'm so happy. Cause today I found my friends. </a:t>
            </a:r>
            <a:br>
              <a:rPr lang="en-US" sz="1050" dirty="0" smtClean="0"/>
            </a:br>
            <a:r>
              <a:rPr lang="en-US" sz="1050" dirty="0" smtClean="0"/>
              <a:t>They're in my head. I'm so ugly. But that's ok.</a:t>
            </a:r>
            <a:br>
              <a:rPr lang="en-US" sz="1050" dirty="0" smtClean="0"/>
            </a:br>
            <a:r>
              <a:rPr lang="en-US" sz="1050" dirty="0" smtClean="0"/>
              <a:t>'Cause so are you. We've broke our mirrors.</a:t>
            </a:r>
            <a:br>
              <a:rPr lang="en-US" sz="1050" dirty="0" smtClean="0"/>
            </a:br>
            <a:r>
              <a:rPr lang="en-US" sz="1050" dirty="0" smtClean="0"/>
              <a:t>Sunday morning. Is everyday for all I care.</a:t>
            </a:r>
            <a:br>
              <a:rPr lang="en-US" sz="1050" dirty="0" smtClean="0"/>
            </a:br>
            <a:r>
              <a:rPr lang="en-US" sz="1050" dirty="0" smtClean="0"/>
              <a:t>And I'm not scared. Light my candles.</a:t>
            </a:r>
            <a:br>
              <a:rPr lang="en-US" sz="1050" dirty="0" smtClean="0"/>
            </a:br>
            <a:r>
              <a:rPr lang="en-US" sz="1050" dirty="0" smtClean="0"/>
              <a:t>In a daze cause I've found god.</a:t>
            </a:r>
            <a:br>
              <a:rPr lang="en-US" sz="1050" dirty="0" smtClean="0"/>
            </a:br>
            <a:r>
              <a:rPr lang="en-US" sz="1050" dirty="0" smtClean="0"/>
              <a:t/>
            </a:r>
            <a:br>
              <a:rPr lang="en-US" sz="1050" dirty="0" smtClean="0"/>
            </a:br>
            <a:r>
              <a:rPr lang="es-PR" sz="1050" dirty="0" err="1" smtClean="0"/>
              <a:t>Yeah</a:t>
            </a:r>
            <a:r>
              <a:rPr lang="es-PR" sz="1050" dirty="0" smtClean="0"/>
              <a:t> </a:t>
            </a:r>
            <a:r>
              <a:rPr lang="es-PR" sz="1050" dirty="0" err="1" smtClean="0"/>
              <a:t>yeah</a:t>
            </a:r>
            <a:r>
              <a:rPr lang="es-PR" sz="1050" dirty="0" smtClean="0"/>
              <a:t> </a:t>
            </a:r>
            <a:r>
              <a:rPr lang="es-PR" sz="1050" dirty="0" err="1" smtClean="0"/>
              <a:t>yeah</a:t>
            </a:r>
            <a:r>
              <a:rPr lang="es-PR" sz="1050" dirty="0" smtClean="0"/>
              <a:t> </a:t>
            </a:r>
            <a:r>
              <a:rPr lang="es-PR" sz="1050" dirty="0" err="1" smtClean="0"/>
              <a:t>yeah</a:t>
            </a:r>
            <a:r>
              <a:rPr lang="es-PR" sz="1050" dirty="0" smtClean="0"/>
              <a:t>.....</a:t>
            </a:r>
            <a:br>
              <a:rPr lang="es-PR" sz="1050" dirty="0" smtClean="0"/>
            </a:br>
            <a:r>
              <a:rPr lang="es-PR" sz="1050" dirty="0" smtClean="0"/>
              <a:t>(</a:t>
            </a:r>
            <a:r>
              <a:rPr lang="es-PR" sz="1050" dirty="0" err="1" smtClean="0"/>
              <a:t>Chorus</a:t>
            </a:r>
            <a:r>
              <a:rPr lang="es-PR" sz="1050" dirty="0" smtClean="0"/>
              <a:t>)..</a:t>
            </a:r>
            <a:r>
              <a:rPr lang="en-US" sz="1050" dirty="0" smtClean="0"/>
              <a:t> </a:t>
            </a:r>
          </a:p>
          <a:p>
            <a:endParaRPr lang="en-US" sz="1200" dirty="0" smtClean="0"/>
          </a:p>
          <a:p>
            <a:endParaRPr lang="en-US" sz="1200" dirty="0"/>
          </a:p>
        </p:txBody>
      </p:sp>
      <p:sp>
        <p:nvSpPr>
          <p:cNvPr id="6" name="TextBox 5"/>
          <p:cNvSpPr txBox="1"/>
          <p:nvPr/>
        </p:nvSpPr>
        <p:spPr>
          <a:xfrm flipH="1">
            <a:off x="4311555" y="6189428"/>
            <a:ext cx="4800600" cy="646331"/>
          </a:xfrm>
          <a:prstGeom prst="rect">
            <a:avLst/>
          </a:prstGeom>
          <a:noFill/>
        </p:spPr>
        <p:txBody>
          <a:bodyPr wrap="square" rtlCol="0">
            <a:spAutoFit/>
          </a:bodyPr>
          <a:lstStyle/>
          <a:p>
            <a:r>
              <a:rPr lang="en-US" u="sng" dirty="0">
                <a:hlinkClick r:id="rId3"/>
              </a:rPr>
              <a:t>http://</a:t>
            </a:r>
            <a:r>
              <a:rPr lang="en-US" u="sng" dirty="0" smtClean="0">
                <a:hlinkClick r:id="rId3"/>
              </a:rPr>
              <a:t>www.youtube.com/watch?v=8n8qpy8L8g0</a:t>
            </a:r>
            <a:r>
              <a:rPr lang="en-US" u="sng" dirty="0" smtClean="0"/>
              <a:t> </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r>
              <a:rPr lang="en-US" b="1" cap="all"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Analysis….</a:t>
            </a:r>
            <a:endParaRPr lang="en-US" b="1" cap="all"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p:txBody>
      </p:sp>
      <p:sp>
        <p:nvSpPr>
          <p:cNvPr id="3" name="Content Placeholder 2"/>
          <p:cNvSpPr>
            <a:spLocks noGrp="1"/>
          </p:cNvSpPr>
          <p:nvPr>
            <p:ph idx="1"/>
          </p:nvPr>
        </p:nvSpPr>
        <p:spPr/>
        <p:txBody>
          <a:bodyPr>
            <a:normAutofit fontScale="77500" lnSpcReduction="20000"/>
          </a:bodyPr>
          <a:lstStyle/>
          <a:p>
            <a:pPr lvl="0"/>
            <a:r>
              <a:rPr lang="en-US" dirty="0" smtClean="0"/>
              <a:t>This song can be a poem because its have a message, engage the listener in a emotional level, it has rhythm, is written in verse form and it use poetic devises. </a:t>
            </a:r>
          </a:p>
          <a:p>
            <a:r>
              <a:rPr lang="en-US" dirty="0" smtClean="0"/>
              <a:t>The lyrics are not only words to rhyme with the music because it can be vice versa, they complement themselves. The lyrics by alone have a deep message that intensifies with the music. </a:t>
            </a:r>
          </a:p>
          <a:p>
            <a:r>
              <a:rPr lang="en-US" dirty="0" smtClean="0"/>
              <a:t>Primary the single represents an expression of a first person narrative of a nervous breakdown and his feelings.</a:t>
            </a:r>
          </a:p>
          <a:p>
            <a:pPr lvl="0"/>
            <a:r>
              <a:rPr lang="en-US" dirty="0" smtClean="0"/>
              <a:t>The other message centers in a contemporary Marxist description of religion as “Opiate of the Masses”.</a:t>
            </a:r>
          </a:p>
          <a:p>
            <a:endParaRPr lang="en-US" dirty="0" smtClean="0"/>
          </a:p>
          <a:p>
            <a:pPr lvl="0"/>
            <a:endParaRPr lang="en-US" dirty="0" smtClean="0"/>
          </a:p>
          <a:p>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a:r>
              <a:rPr lang="en-US" b="1" cap="all"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“Religion is the Opium of the Masses”</a:t>
            </a:r>
            <a:endParaRPr lang="en-US" b="1" cap="all"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p:txBody>
      </p:sp>
      <p:sp>
        <p:nvSpPr>
          <p:cNvPr id="3" name="Content Placeholder 2"/>
          <p:cNvSpPr>
            <a:spLocks noGrp="1"/>
          </p:cNvSpPr>
          <p:nvPr>
            <p:ph idx="1"/>
          </p:nvPr>
        </p:nvSpPr>
        <p:spPr/>
        <p:txBody>
          <a:bodyPr>
            <a:normAutofit fontScale="62500" lnSpcReduction="20000"/>
          </a:bodyPr>
          <a:lstStyle/>
          <a:p>
            <a:r>
              <a:rPr lang="en-US" dirty="0" smtClean="0"/>
              <a:t>Is one of the most frequently paraphrased statements of Karl Marx. The quotation originates from the introduction of his 1843 work </a:t>
            </a:r>
            <a:r>
              <a:rPr lang="en-US" i="1" dirty="0" smtClean="0"/>
              <a:t>Contribution to Critique of Hegel's Philosophy of Right. </a:t>
            </a:r>
          </a:p>
          <a:p>
            <a:r>
              <a:rPr lang="en-US" dirty="0" smtClean="0"/>
              <a:t>In context it says:</a:t>
            </a:r>
          </a:p>
          <a:p>
            <a:pPr lvl="1"/>
            <a:r>
              <a:rPr lang="en-US" dirty="0" smtClean="0"/>
              <a:t>…” </a:t>
            </a:r>
            <a:r>
              <a:rPr lang="en-US" b="1" dirty="0" smtClean="0"/>
              <a:t>Religion is the sigh of the oppressed creature, the heart of a heartless world, and the soul of soulless conditions. It is the opium of the people.</a:t>
            </a:r>
            <a:r>
              <a:rPr lang="en-US" dirty="0" smtClean="0"/>
              <a:t> The abolition of religion as the illusory happiness of the people is the demand for their real happiness</a:t>
            </a:r>
            <a:r>
              <a:rPr lang="en-US" dirty="0" smtClean="0"/>
              <a:t>”...</a:t>
            </a:r>
            <a:endParaRPr lang="en-US" dirty="0" smtClean="0"/>
          </a:p>
          <a:p>
            <a:r>
              <a:rPr lang="en-US" dirty="0" smtClean="0"/>
              <a:t>The author of the song said that this poem is about a man who after the death of his girlfriend turn to religion as a last resort to keep himself </a:t>
            </a:r>
            <a:r>
              <a:rPr lang="en-US" dirty="0" smtClean="0"/>
              <a:t>alive. This </a:t>
            </a:r>
            <a:r>
              <a:rPr lang="en-US" dirty="0" smtClean="0"/>
              <a:t>situation inspired the writer and other personal experiences like breaking up with girlfriends and bad </a:t>
            </a:r>
            <a:r>
              <a:rPr lang="en-US" dirty="0" smtClean="0"/>
              <a:t>relationships. </a:t>
            </a:r>
          </a:p>
          <a:p>
            <a:r>
              <a:rPr lang="en-US" dirty="0" smtClean="0"/>
              <a:t>Kurt </a:t>
            </a:r>
            <a:r>
              <a:rPr lang="en-US" dirty="0" smtClean="0"/>
              <a:t>is not against religion, he said “"I've always felt that some people should have religion in their lives </a:t>
            </a:r>
            <a:r>
              <a:rPr lang="en-US" dirty="0" smtClean="0"/>
              <a:t>. </a:t>
            </a:r>
            <a:r>
              <a:rPr lang="en-US" dirty="0" smtClean="0"/>
              <a:t>. </a:t>
            </a:r>
            <a:r>
              <a:rPr lang="en-US" dirty="0" smtClean="0"/>
              <a:t>.that’s </a:t>
            </a:r>
            <a:r>
              <a:rPr lang="en-US" dirty="0" smtClean="0"/>
              <a:t>fine. If it's going to save someone, it's okay. And the person in </a:t>
            </a:r>
            <a:r>
              <a:rPr lang="en-US" dirty="0" smtClean="0"/>
              <a:t>'Lithium' </a:t>
            </a:r>
            <a:r>
              <a:rPr lang="en-US" dirty="0" smtClean="0"/>
              <a:t>needed it."</a:t>
            </a:r>
          </a:p>
          <a:p>
            <a:endParaRPr lang="en-US" dirty="0" smtClean="0"/>
          </a:p>
          <a:p>
            <a:endParaRPr lang="en-US" dirty="0" smtClean="0"/>
          </a:p>
          <a:p>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References</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hlinkClick r:id="rId2"/>
              </a:rPr>
              <a:t>http://webs.sinectis.com.ar/~</a:t>
            </a:r>
            <a:r>
              <a:rPr lang="en-US" dirty="0" smtClean="0">
                <a:hlinkClick r:id="rId2"/>
              </a:rPr>
              <a:t>apa/HistKurt_cobain.htm</a:t>
            </a:r>
            <a:endParaRPr lang="en-US" dirty="0" smtClean="0"/>
          </a:p>
          <a:p>
            <a:r>
              <a:rPr lang="en-US" u="sng" dirty="0">
                <a:hlinkClick r:id="rId3"/>
              </a:rPr>
              <a:t>http://www.youtube.com/watch?v=8n8qpy8L8g0</a:t>
            </a:r>
            <a:r>
              <a:rPr lang="en-US" u="sng" dirty="0"/>
              <a:t> </a:t>
            </a:r>
            <a:endParaRPr lang="en-US" dirty="0" smtClean="0"/>
          </a:p>
          <a:p>
            <a:r>
              <a:rPr lang="en-US" dirty="0" smtClean="0">
                <a:hlinkClick r:id="rId4"/>
              </a:rPr>
              <a:t>http://en.wikipedia.org/wiki/Lithium_(Nirvana_song)</a:t>
            </a:r>
            <a:endParaRPr lang="en-US" dirty="0" smtClean="0"/>
          </a:p>
          <a:p>
            <a:r>
              <a:rPr lang="en-US" dirty="0" smtClean="0">
                <a:hlinkClick r:id="rId5"/>
              </a:rPr>
              <a:t>http://en.wikipedia.org/wiki/Kurt_Cobain</a:t>
            </a:r>
            <a:endParaRPr lang="en-US" dirty="0" smtClean="0"/>
          </a:p>
          <a:p>
            <a:r>
              <a:rPr lang="en-US" dirty="0" smtClean="0">
                <a:hlinkClick r:id="rId6"/>
              </a:rPr>
              <a:t>http://www.lyricsfreak.com/n/nirvana/lithium_20100984.html</a:t>
            </a:r>
            <a:endParaRPr lang="en-US" dirty="0" smtClean="0"/>
          </a:p>
          <a:p>
            <a:r>
              <a:rPr lang="en-US" dirty="0" smtClean="0">
                <a:hlinkClick r:id="rId7"/>
              </a:rPr>
              <a:t>http://en.wikipedia.org/wiki/Opium_of_the_people</a:t>
            </a:r>
            <a:endParaRPr lang="en-US" dirty="0" smtClean="0"/>
          </a:p>
          <a:p>
            <a:endParaRPr lang="en-US" dirty="0" smtClean="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Technic">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Technic">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402</TotalTime>
  <Words>368</Words>
  <Application>Microsoft Office PowerPoint</Application>
  <PresentationFormat>On-screen Show (4:3)</PresentationFormat>
  <Paragraphs>43</Paragraphs>
  <Slides>6</Slides>
  <Notes>5</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Technic</vt:lpstr>
      <vt:lpstr>PowerPoint Presentation</vt:lpstr>
      <vt:lpstr>Lithium and Nirvana</vt:lpstr>
      <vt:lpstr>Nirvana- Lithium</vt:lpstr>
      <vt:lpstr>Analysis….</vt:lpstr>
      <vt:lpstr>“Religion is the Opium of the Masses”</vt:lpstr>
      <vt:lpstr>References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Lithium</dc:title>
  <dc:creator>ACER</dc:creator>
  <cp:lastModifiedBy>KMATOS19</cp:lastModifiedBy>
  <cp:revision>10</cp:revision>
  <dcterms:created xsi:type="dcterms:W3CDTF">2011-04-19T21:26:50Z</dcterms:created>
  <dcterms:modified xsi:type="dcterms:W3CDTF">2011-04-25T13:53:47Z</dcterms:modified>
</cp:coreProperties>
</file>